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7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1" Type="http://schemas.openxmlformats.org/officeDocument/2006/relationships/audio" Target="file:///E:\&#1079;&#1072;&#1085;&#1103;&#1090;&#1080;&#1103;\&#1079;&#1074;&#1091;&#1082;%20&#1040;.%20&#1041;&#1091;&#1082;&#1074;&#1072;%20&#1040;\&#1052;&#1077;&#1083;&#1086;&#1076;&#1080;&#1103;%201.%20&#1053;&#1086;&#1074;&#1080;&#1082;&#1086;&#1074;&#1072;-&#1048;&#1074;&#1072;&#1085;&#1094;&#1086;&#1074;&#1072;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00042"/>
            <a:ext cx="550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«Звук А. Буква 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E:\занятия\звук А. Буква А\280155cbebed5b82d3e35b2db6ec5c095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8835" t="8658" r="48456" b="12793"/>
          <a:stretch>
            <a:fillRect/>
          </a:stretch>
        </p:blipFill>
        <p:spPr bwMode="auto">
          <a:xfrm rot="830961">
            <a:off x="499111" y="1956397"/>
            <a:ext cx="3308725" cy="4572056"/>
          </a:xfrm>
          <a:prstGeom prst="rect">
            <a:avLst/>
          </a:prstGeom>
          <a:noFill/>
        </p:spPr>
      </p:pic>
      <p:pic>
        <p:nvPicPr>
          <p:cNvPr id="5123" name="Picture 3" descr="E:\занятия\звук А. Буква А\1967429-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58000"/>
            <a:ext cx="5049844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занятия\звук А. Буква А\slide-2.jpg"/>
          <p:cNvPicPr preferRelativeResize="0">
            <a:picLocks noChangeArrowheads="1"/>
          </p:cNvPicPr>
          <p:nvPr/>
        </p:nvPicPr>
        <p:blipFill>
          <a:blip r:embed="rId2"/>
          <a:srcRect l="25966" t="8760" r="15666" b="22479"/>
          <a:stretch>
            <a:fillRect/>
          </a:stretch>
        </p:blipFill>
        <p:spPr bwMode="auto">
          <a:xfrm>
            <a:off x="1000100" y="500042"/>
            <a:ext cx="2700000" cy="2700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7" name="Picture 3" descr="E:\занятия\звук А. Буква А\astWBIbaktc.jpg"/>
          <p:cNvPicPr>
            <a:picLocks noChangeAspect="1" noChangeArrowheads="1"/>
          </p:cNvPicPr>
          <p:nvPr/>
        </p:nvPicPr>
        <p:blipFill>
          <a:blip r:embed="rId3"/>
          <a:srcRect l="5543" t="18593" r="60703" b="31156"/>
          <a:stretch>
            <a:fillRect/>
          </a:stretch>
        </p:blipFill>
        <p:spPr bwMode="auto">
          <a:xfrm>
            <a:off x="5286380" y="500042"/>
            <a:ext cx="2700000" cy="263414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8" name="Picture 4" descr="E:\занятия\звук А. Буква А\717418c76c09d27a6f340b15b5805c84.jpg"/>
          <p:cNvPicPr preferRelativeResize="0">
            <a:picLocks noChangeArrowheads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12" b="49586" l="33403" r="76070"/>
                    </a14:imgEffect>
                  </a14:imgLayer>
                </a14:imgProps>
              </a:ext>
            </a:extLst>
          </a:blip>
          <a:srcRect l="28070" t="29928" r="18597" b="48230"/>
          <a:stretch>
            <a:fillRect/>
          </a:stretch>
        </p:blipFill>
        <p:spPr bwMode="auto">
          <a:xfrm>
            <a:off x="5357818" y="3571876"/>
            <a:ext cx="2700000" cy="2700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0" name="Овал 9"/>
          <p:cNvSpPr/>
          <p:nvPr/>
        </p:nvSpPr>
        <p:spPr>
          <a:xfrm>
            <a:off x="1071538" y="3643314"/>
            <a:ext cx="2700000" cy="270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s://free-images.com/or/5f0e/notepad_memo_pencil_wri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0"/>
            <a:ext cx="3743900" cy="39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5" name="Picture 17" descr="E:\Михайлова донат\звук и буква А\Картинки PNG\мандар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1372998" cy="1800000"/>
          </a:xfrm>
          <a:prstGeom prst="rect">
            <a:avLst/>
          </a:prstGeom>
          <a:noFill/>
        </p:spPr>
      </p:pic>
      <p:pic>
        <p:nvPicPr>
          <p:cNvPr id="2067" name="Picture 19" descr="E:\Михайлова донат\звук и буква А\Картинки PNG\перс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14596"/>
            <a:ext cx="1949107" cy="1800000"/>
          </a:xfrm>
          <a:prstGeom prst="rect">
            <a:avLst/>
          </a:prstGeom>
          <a:noFill/>
        </p:spPr>
      </p:pic>
      <p:pic>
        <p:nvPicPr>
          <p:cNvPr id="2068" name="Picture 20" descr="E:\Михайлова донат\звук и буква А\Картинки PNG\сли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429132"/>
            <a:ext cx="1912859" cy="1800000"/>
          </a:xfrm>
          <a:prstGeom prst="rect">
            <a:avLst/>
          </a:prstGeom>
          <a:noFill/>
        </p:spPr>
      </p:pic>
      <p:pic>
        <p:nvPicPr>
          <p:cNvPr id="2069" name="Picture 21" descr="E:\Михайлова донат\звук и буква А\Картинки PNG\абрико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429132"/>
            <a:ext cx="1589043" cy="1800000"/>
          </a:xfrm>
          <a:prstGeom prst="rect">
            <a:avLst/>
          </a:prstGeom>
          <a:noFill/>
        </p:spPr>
      </p:pic>
      <p:pic>
        <p:nvPicPr>
          <p:cNvPr id="2071" name="Picture 23" descr="E:\Михайлова донат\звук и буква А\Картинки PNG\анана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4714884"/>
            <a:ext cx="1800000" cy="1800000"/>
          </a:xfrm>
          <a:prstGeom prst="rect">
            <a:avLst/>
          </a:prstGeom>
          <a:noFill/>
        </p:spPr>
      </p:pic>
      <p:pic>
        <p:nvPicPr>
          <p:cNvPr id="2073" name="Picture 25" descr="E:\Михайлова донат\звук и буква А\Картинки PNG\апельсин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714356"/>
            <a:ext cx="1708740" cy="1800000"/>
          </a:xfrm>
          <a:prstGeom prst="rect">
            <a:avLst/>
          </a:prstGeom>
          <a:noFill/>
        </p:spPr>
      </p:pic>
      <p:pic>
        <p:nvPicPr>
          <p:cNvPr id="2077" name="Picture 29" descr="E:\Михайлова донат\звук и буква А\Картинки PNG\гранат 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214818"/>
            <a:ext cx="1918022" cy="1800000"/>
          </a:xfrm>
          <a:prstGeom prst="rect">
            <a:avLst/>
          </a:prstGeom>
          <a:noFill/>
        </p:spPr>
      </p:pic>
      <p:pic>
        <p:nvPicPr>
          <p:cNvPr id="2078" name="Picture 30" descr="E:\Михайлова донат\звук и буква А\Картинки PNG\груша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4643446"/>
            <a:ext cx="1387872" cy="1800000"/>
          </a:xfrm>
          <a:prstGeom prst="rect">
            <a:avLst/>
          </a:prstGeom>
          <a:noFill/>
        </p:spPr>
      </p:pic>
      <p:pic>
        <p:nvPicPr>
          <p:cNvPr id="2083" name="Picture 35" descr="E:\Михайлова донат\звук и буква А\Картинки PNG\киви 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500042"/>
            <a:ext cx="1838400" cy="1800000"/>
          </a:xfrm>
          <a:prstGeom prst="rect">
            <a:avLst/>
          </a:prstGeom>
          <a:noFill/>
        </p:spPr>
      </p:pic>
      <p:pic>
        <p:nvPicPr>
          <p:cNvPr id="2085" name="Picture 37" descr="E:\Михайлова донат\звук и буква А\Картинки PNG\лимон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2357430"/>
            <a:ext cx="1506276" cy="1800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28736"/>
            <a:ext cx="220765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-0.0099 0.0132 -0.02015 0.01366 -0.03334 0.01945 C -0.03542 0.02037 -0.03751 0.0213 -0.03959 0.02223 C -0.04167 0.02315 -0.04584 0.025 -0.04584 0.025 C -0.05278 0.02408 -0.06042 0.02639 -0.06667 0.02223 C -0.07587 0.01598 -0.07969 -0.01574 -0.08126 -0.02777 C -0.07987 -0.05995 -0.08594 -0.09143 -0.06042 -0.10277 C -0.03334 -0.10139 0.00763 -0.10625 0.03333 -0.08333 C 0.03888 -0.06111 0.03055 -0.08703 0.04166 -0.07222 C 0.04322 -0.07014 0.0427 -0.06643 0.04374 -0.06389 C 0.04617 -0.0581 0.05208 -0.04722 0.05208 -0.04722 C 0.05138 -0.02477 0.05711 0.02709 0.03749 0.04445 C 0.02673 0.06621 0.04044 0.04213 0.02708 0.05556 C 0.02239 0.06019 0.00989 0.07894 0.00416 0.08334 C 0.00416 0.08334 -0.01146 0.09028 -0.01459 0.09167 C -0.01667 0.0926 -0.02084 0.09445 -0.02084 0.09445 C -0.03751 0.09329 -0.06494 0.09769 -0.08126 0.08334 C -0.08265 0.08056 -0.08369 0.07732 -0.08542 0.075 C -0.08716 0.07269 -0.09011 0.07199 -0.09167 0.06945 C -0.09306 0.06713 -0.09271 0.06366 -0.09376 0.06111 C -0.0948 0.05811 -0.09688 0.05579 -0.09792 0.05278 C -0.10244 0.03912 -0.10278 0.025 -0.10626 0.01111 C -0.10452 -0.00717 -0.10278 -0.02615 -0.10001 -0.04444 C -0.09896 -0.05185 -0.09896 -0.06041 -0.09584 -0.06666 C -0.08924 -0.07986 -0.08456 -0.08102 -0.07292 -0.08611 C -0.07084 -0.08703 -0.06667 -0.08889 -0.06667 -0.08889 C -0.06494 -0.08865 -0.04289 -0.08889 -0.03542 -0.08333 C -0.03108 -0.08009 -0.02291 -0.07222 -0.02291 -0.07222 C -0.01633 -0.05902 -0.01962 -0.06713 -0.01459 -0.04722 C -0.0139 -0.04444 -0.0132 -0.04166 -0.01251 -0.03889 C -0.01181 -0.03611 -0.01042 -0.03055 -0.01042 -0.03055 C -0.01685 -0.01319 -0.01719 -0.01574 -0.03126 -0.01944 C -0.02917 -0.02037 -0.02501 -0.02222 -0.02501 -0.02222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0.03958 C 0.06354 0.05555 0.03212 0.06921 0.0151 0.07291 C -0.00833 0.07106 -0.01684 0.07592 -0.03281 0.0618 C -0.0342 0.05902 -0.03524 0.05578 -0.03698 0.05347 C -0.03872 0.05115 -0.04184 0.05069 -0.04323 0.04791 C -0.04531 0.04352 -0.04826 0.02662 -0.04948 0.02014 C -0.04653 -0.01436 -0.04861 0.00347 -0.04323 -0.03264 C -0.04288 -0.03542 -0.04288 -0.03912 -0.04115 -0.04098 C -0.03889 -0.04329 -0.03559 -0.0426 -0.03281 -0.04375 C -0.02448 -0.04699 -0.01615 -0.05116 -0.00781 -0.05486 C -0.00538 -0.05602 -0.00382 -0.05903 -0.00156 -0.06042 C 0.00451 -0.06389 0.01094 -0.06598 0.01719 -0.06875 C 0.01927 -0.06968 0.02344 -0.07153 0.02344 -0.0713 C 0.03038 -0.07061 0.0375 -0.07084 0.04427 -0.06875 C 0.04878 -0.06736 0.05243 -0.06227 0.05677 -0.06042 C 0.05816 -0.05764 0.0599 -0.0551 0.06094 -0.05209 C 0.06267 -0.04676 0.0651 -0.03542 0.0651 -0.03519 C 0.06285 0.01759 0.06684 -0.00324 0.05885 0.02847 C 0.05747 0.03402 0.05781 0.04097 0.05469 0.04514 C 0.04479 0.05833 0.04149 0.06319 0.02969 0.07014 C 0.02569 0.07245 0.02135 0.07384 0.01719 0.07569 C 0.0151 0.07662 0.01094 0.07847 0.01094 0.0787 C -0.00243 0.07615 -0.00781 0.07662 -0.01823 0.06736 C -0.01962 0.06458 -0.02066 0.06134 -0.0224 0.05902 C -0.02413 0.05671 -0.02726 0.05625 -0.02865 0.05347 C -0.0309 0.04861 -0.03038 0.04166 -0.03281 0.0368 C -0.0342 0.03402 -0.03559 0.03125 -0.03698 0.02847 C -0.02813 0.00463 -0.02465 0.00347 -0.00573 -0.00209 C -0.00295 -0.00301 -0.00017 -0.00371 0.0026 -0.00486 C 0.00677 -0.00648 0.0151 -0.01042 0.0151 -0.01019 C 0.02205 -0.00949 0.02934 -0.01065 0.03594 -0.00764 C 0.03837 -0.00648 0.03993 -0.00255 0.0401 0.00069 C 0.04045 0.00764 0.04132 0.03148 0.03385 0.03958 C 0.03212 0.04143 0.02951 0.04097 0.0276 0.04236 C 0.01962 0.04768 0.02135 0.05277 0.02135 0.03958 " pathEditMode="relative" rAng="0" ptsTypes="ffffffffffffffffffffffffffffffffffA">
                                      <p:cBhvr>
                                        <p:cTn id="10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268 -0.102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C -0.01563 0.00694 -0.03611 -0.00023 -0.05209 -0.00556 C -0.06094 -0.01343 -0.06962 -0.01319 -0.07917 -0.01944 C -0.09132 -0.02755 -0.10052 -0.03912 -0.1125 -0.04722 C -0.12969 -0.0588 -0.10539 -0.03819 -0.12709 -0.05556 C -0.13143 -0.05903 -0.13959 -0.06667 -0.13959 -0.06667 C -0.14098 -0.06944 -0.14358 -0.07176 -0.14375 -0.075 C -0.14497 -0.0919 -0.13455 -0.11505 -0.12709 -0.12778 C -0.12084 -0.13866 -0.10955 -0.14352 -0.1 -0.14722 C -0.07118 -0.1588 -0.04254 -0.16574 -0.0125 -0.16944 C 0.00069 -0.16852 0.01389 -0.16829 0.02708 -0.16667 C 0.03437 -0.16574 0.04791 -0.15833 0.04791 -0.15833 C 0.05902 -0.13611 0.04444 -0.16296 0.05833 -0.14444 C 0.06007 -0.14213 0.06059 -0.13819 0.0625 -0.13611 C 0.06632 -0.13171 0.075 -0.125 0.075 -0.125 C 0.07812 -0.1125 0.08663 -0.1037 0.08958 -0.09167 C 0.09097 -0.08611 0.09375 -0.075 0.09375 -0.075 C 0.09184 -0.0412 0.09253 -0.04329 0.08541 -0.01944 C 0.07916 0.00162 0.08559 -0.00671 0.075 0.00278 C 0.05399 0.04491 0.07673 0.00162 0.06041 0.02778 C 0.05885 0.03032 0.05816 0.03403 0.05625 0.03611 C 0.05243 0.04051 0.04722 0.04259 0.04375 0.04722 C 0.04166 0.05 0.0401 0.0537 0.0375 0.05556 C 0.02482 0.06481 0.00746 0.06759 -0.00625 0.07222 C -0.01736 0.07106 -0.03021 0.075 -0.03959 0.06667 C -0.0441 0.06273 -0.04757 0.05671 -0.05209 0.05278 C -0.06007 0.03704 -0.07049 0.02106 -0.075 0.00278 C -0.07431 -0.00741 -0.07431 -0.01759 -0.07292 -0.02778 C -0.07014 -0.04861 -0.05782 -0.05764 -0.04375 -0.06389 C -0.03056 -0.06296 -0.01719 -0.06343 -0.00417 -0.06111 C 0.01128 -0.05833 0.01666 -0.01343 0.01666 0.00278 " pathEditMode="relative" ptsTypes="ffffffffffffffffffffffffffffffA">
                                      <p:cBhvr>
                                        <p:cTn id="26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8282 0.04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16927 -0.465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02309 -0.60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2243 -0.508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35017 -0.6442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55156 -0.571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14290"/>
            <a:ext cx="5245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«ФИЗМИНУТКА»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14422"/>
            <a:ext cx="3739370" cy="5400000"/>
          </a:xfrm>
          <a:prstGeom prst="rect">
            <a:avLst/>
          </a:prstGeom>
          <a:noFill/>
        </p:spPr>
      </p:pic>
      <p:pic>
        <p:nvPicPr>
          <p:cNvPr id="4099" name="Picture 3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214422"/>
            <a:ext cx="3739370" cy="5400000"/>
          </a:xfrm>
          <a:prstGeom prst="rect">
            <a:avLst/>
          </a:prstGeom>
          <a:noFill/>
        </p:spPr>
      </p:pic>
      <p:pic>
        <p:nvPicPr>
          <p:cNvPr id="4100" name="Picture 4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214422"/>
            <a:ext cx="3739370" cy="5400000"/>
          </a:xfrm>
          <a:prstGeom prst="rect">
            <a:avLst/>
          </a:prstGeom>
          <a:noFill/>
        </p:spPr>
      </p:pic>
      <p:pic>
        <p:nvPicPr>
          <p:cNvPr id="4101" name="Picture 5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214422"/>
            <a:ext cx="3744813" cy="5400000"/>
          </a:xfrm>
          <a:prstGeom prst="rect">
            <a:avLst/>
          </a:prstGeom>
          <a:noFill/>
        </p:spPr>
      </p:pic>
      <p:pic>
        <p:nvPicPr>
          <p:cNvPr id="4102" name="Picture 6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1214422"/>
            <a:ext cx="3733944" cy="5400000"/>
          </a:xfrm>
          <a:prstGeom prst="rect">
            <a:avLst/>
          </a:prstGeom>
          <a:noFill/>
        </p:spPr>
      </p:pic>
      <p:pic>
        <p:nvPicPr>
          <p:cNvPr id="4103" name="Picture 7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214422"/>
            <a:ext cx="3744813" cy="5400000"/>
          </a:xfrm>
          <a:prstGeom prst="rect">
            <a:avLst/>
          </a:prstGeom>
          <a:noFill/>
        </p:spPr>
      </p:pic>
      <p:pic>
        <p:nvPicPr>
          <p:cNvPr id="4104" name="Picture 8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1214422"/>
            <a:ext cx="3747218" cy="5400000"/>
          </a:xfrm>
          <a:prstGeom prst="rect">
            <a:avLst/>
          </a:prstGeom>
          <a:noFill/>
        </p:spPr>
      </p:pic>
      <p:pic>
        <p:nvPicPr>
          <p:cNvPr id="4105" name="Picture 9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1214422"/>
            <a:ext cx="3747218" cy="5400000"/>
          </a:xfrm>
          <a:prstGeom prst="rect">
            <a:avLst/>
          </a:prstGeom>
          <a:noFill/>
        </p:spPr>
      </p:pic>
      <p:pic>
        <p:nvPicPr>
          <p:cNvPr id="4106" name="Picture 10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9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1214422"/>
            <a:ext cx="3739370" cy="5400000"/>
          </a:xfrm>
          <a:prstGeom prst="rect">
            <a:avLst/>
          </a:prstGeom>
          <a:noFill/>
        </p:spPr>
      </p:pic>
      <p:pic>
        <p:nvPicPr>
          <p:cNvPr id="4107" name="Picture 11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0298" y="1214422"/>
            <a:ext cx="3744813" cy="5400000"/>
          </a:xfrm>
          <a:prstGeom prst="rect">
            <a:avLst/>
          </a:prstGeom>
          <a:noFill/>
        </p:spPr>
      </p:pic>
      <p:pic>
        <p:nvPicPr>
          <p:cNvPr id="4108" name="Picture 12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1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0298" y="1214422"/>
            <a:ext cx="3739370" cy="5400000"/>
          </a:xfrm>
          <a:prstGeom prst="rect">
            <a:avLst/>
          </a:prstGeom>
          <a:noFill/>
        </p:spPr>
      </p:pic>
      <p:pic>
        <p:nvPicPr>
          <p:cNvPr id="4109" name="Picture 13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1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0298" y="1214422"/>
            <a:ext cx="3739370" cy="5400000"/>
          </a:xfrm>
          <a:prstGeom prst="rect">
            <a:avLst/>
          </a:prstGeom>
          <a:noFill/>
        </p:spPr>
      </p:pic>
      <p:pic>
        <p:nvPicPr>
          <p:cNvPr id="4110" name="Picture 14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1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0298" y="1214422"/>
            <a:ext cx="3741778" cy="5400000"/>
          </a:xfrm>
          <a:prstGeom prst="rect">
            <a:avLst/>
          </a:prstGeom>
          <a:noFill/>
        </p:spPr>
      </p:pic>
      <p:pic>
        <p:nvPicPr>
          <p:cNvPr id="4111" name="Picture 15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14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0298" y="1214422"/>
            <a:ext cx="3752643" cy="5400000"/>
          </a:xfrm>
          <a:prstGeom prst="rect">
            <a:avLst/>
          </a:prstGeom>
          <a:noFill/>
        </p:spPr>
      </p:pic>
      <p:pic>
        <p:nvPicPr>
          <p:cNvPr id="4112" name="Picture 16" descr="E:\Михайлова донат\звук и буква А\Демонстрационный и раздаточный материал\Демонстрационный и раздаточный материал\Человечки для физминутки\человечек 15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0298" y="1214422"/>
            <a:ext cx="3739370" cy="5400000"/>
          </a:xfrm>
          <a:prstGeom prst="rect">
            <a:avLst/>
          </a:prstGeom>
          <a:noFill/>
        </p:spPr>
      </p:pic>
      <p:pic>
        <p:nvPicPr>
          <p:cNvPr id="20" name="Мелодия 1. Новикова-Иванц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7858148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Михайлова донат\звук и буква А\Картинки PNG\Арсе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857232"/>
            <a:ext cx="2955657" cy="5715040"/>
          </a:xfrm>
          <a:prstGeom prst="rect">
            <a:avLst/>
          </a:prstGeom>
          <a:noFill/>
        </p:spPr>
      </p:pic>
      <p:pic>
        <p:nvPicPr>
          <p:cNvPr id="3075" name="Picture 3" descr="E:\Михайлова донат\звук и буква А\Демонстрационный и раздаточный материал\Демонстрационный и раздаточный материал\чек-лист №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084527" cy="5900754"/>
          </a:xfrm>
          <a:prstGeom prst="rect">
            <a:avLst/>
          </a:prstGeom>
          <a:noFill/>
        </p:spPr>
      </p:pic>
      <p:pic>
        <p:nvPicPr>
          <p:cNvPr id="3077" name="Picture 5" descr="E:\Михайлова донат\звук и буква А\Демонстрационный и раздаточный материал\Демонстрационный и раздаточный материал\Звуки и буквы\Буква А. Заглавная.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7" y="2143116"/>
            <a:ext cx="3105202" cy="3096000"/>
          </a:xfrm>
          <a:prstGeom prst="rect">
            <a:avLst/>
          </a:prstGeom>
          <a:noFill/>
        </p:spPr>
      </p:pic>
      <p:pic>
        <p:nvPicPr>
          <p:cNvPr id="3078" name="Picture 6" descr="E:\Михайлова донат\звук и буква А\Демонстрационный и раздаточный материал\Демонстрационный и раздаточный материал\Звуки и буквы\Буква А. Строчная.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3116"/>
            <a:ext cx="3096000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429684" cy="2500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txBody>
          <a:bodyPr wrap="square" lIns="91440" tIns="45720" rIns="91440" bIns="45720">
            <a:prstTxWarp prst="textCanUp">
              <a:avLst>
                <a:gd name="adj" fmla="val 7580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МОЛОДЦЫ!!!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</Words>
  <Application>Microsoft Office PowerPoint</Application>
  <PresentationFormat>Экран (4:3)</PresentationFormat>
  <Paragraphs>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Котлярова</dc:creator>
  <cp:lastModifiedBy>User</cp:lastModifiedBy>
  <cp:revision>13</cp:revision>
  <dcterms:created xsi:type="dcterms:W3CDTF">2023-10-21T14:51:11Z</dcterms:created>
  <dcterms:modified xsi:type="dcterms:W3CDTF">2023-10-23T09:33:03Z</dcterms:modified>
</cp:coreProperties>
</file>